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7" r:id="rId5"/>
    <p:sldId id="258" r:id="rId6"/>
    <p:sldId id="260" r:id="rId7"/>
    <p:sldId id="270" r:id="rId8"/>
    <p:sldId id="269" r:id="rId9"/>
    <p:sldId id="261" r:id="rId10"/>
    <p:sldId id="271" r:id="rId11"/>
    <p:sldId id="272" r:id="rId12"/>
    <p:sldId id="273" r:id="rId13"/>
    <p:sldId id="274" r:id="rId14"/>
    <p:sldId id="265"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291" autoAdjust="0"/>
  </p:normalViewPr>
  <p:slideViewPr>
    <p:cSldViewPr snapToGrid="0" showGuides="1">
      <p:cViewPr varScale="1">
        <p:scale>
          <a:sx n="85" d="100"/>
          <a:sy n="85" d="100"/>
        </p:scale>
        <p:origin x="590" y="6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9/10/2022</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9/10/2022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paul-barford.blogspot.com/2020/03/virus-could-cost-millions-of-tourism.html" TargetMode="External"/><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hyperlink" Target="https://creativecommons.org/licenses/by-nd/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TRAVEL TOURISM AND HOSPITALITY</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1</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                                                                                      - Travel . Experience. Live</a:t>
            </a:r>
          </a:p>
        </p:txBody>
      </p:sp>
    </p:spTree>
    <p:extLst>
      <p:ext uri="{BB962C8B-B14F-4D97-AF65-F5344CB8AC3E}">
        <p14:creationId xmlns:p14="http://schemas.microsoft.com/office/powerpoint/2010/main" val="434389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lstStyle/>
          <a:p>
            <a:r>
              <a:rPr lang="en-US" dirty="0"/>
              <a:t>SURVEY</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      -Are people aware of courses on travel , tourism and hospitality.</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6146" name="Picture 2" descr="Forms response chart. Question title: Do you know some courses on Food and Beverage service?&#10;. Number of responses: 69 responses.">
            <a:extLst>
              <a:ext uri="{FF2B5EF4-FFF2-40B4-BE49-F238E27FC236}">
                <a16:creationId xmlns:a16="http://schemas.microsoft.com/office/drawing/2014/main" id="{633691E5-8B0E-A4C7-323A-3F191A78BF2E}"/>
              </a:ext>
            </a:extLst>
          </p:cNvPr>
          <p:cNvPicPr>
            <a:picLocks noGrp="1" noChangeAspect="1" noChangeArrowheads="1"/>
          </p:cNvPicPr>
          <p:nvPr>
            <p:ph type="chart" sz="quarter" idx="32"/>
          </p:nvPr>
        </p:nvPicPr>
        <p:blipFill>
          <a:blip r:embed="rId2">
            <a:extLst>
              <a:ext uri="{28A0092B-C50C-407E-A947-70E740481C1C}">
                <a14:useLocalDpi xmlns:a14="http://schemas.microsoft.com/office/drawing/2010/main" val="0"/>
              </a:ext>
            </a:extLst>
          </a:blip>
          <a:srcRect/>
          <a:stretch>
            <a:fillRect/>
          </a:stretch>
        </p:blipFill>
        <p:spPr bwMode="auto">
          <a:xfrm>
            <a:off x="6096000" y="374391"/>
            <a:ext cx="4937578" cy="26106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orms response chart. Question title: Have you ever came across courses on tourism and hospitality ? If yes, mention some . Number of responses: 66 responses.">
            <a:extLst>
              <a:ext uri="{FF2B5EF4-FFF2-40B4-BE49-F238E27FC236}">
                <a16:creationId xmlns:a16="http://schemas.microsoft.com/office/drawing/2014/main" id="{03A2E7D9-FED4-5AD5-174B-CD3F99A91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226" y="3134184"/>
            <a:ext cx="5685183" cy="270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88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a:xfrm>
            <a:off x="1236386" y="2670322"/>
            <a:ext cx="10104124" cy="1517356"/>
          </a:xfrm>
        </p:spPr>
        <p:txBody>
          <a:bodyPr/>
          <a:lstStyle/>
          <a:p>
            <a:r>
              <a:rPr lang="en-US" dirty="0"/>
              <a:t>THANK YOU!</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TEAM MEMBERS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10" name="Text Placeholder 9">
            <a:extLst>
              <a:ext uri="{FF2B5EF4-FFF2-40B4-BE49-F238E27FC236}">
                <a16:creationId xmlns:a16="http://schemas.microsoft.com/office/drawing/2014/main" id="{334CE145-4188-45B7-FD18-4932B5DD6DD2}"/>
              </a:ext>
            </a:extLst>
          </p:cNvPr>
          <p:cNvSpPr>
            <a:spLocks noGrp="1"/>
          </p:cNvSpPr>
          <p:nvPr>
            <p:ph type="body" sz="quarter" idx="15"/>
          </p:nvPr>
        </p:nvSpPr>
        <p:spPr>
          <a:xfrm>
            <a:off x="2473236" y="2702704"/>
            <a:ext cx="5288963" cy="2588637"/>
          </a:xfrm>
        </p:spPr>
        <p:txBody>
          <a:bodyPr>
            <a:normAutofit fontScale="92500" lnSpcReduction="10000"/>
          </a:bodyPr>
          <a:lstStyle/>
          <a:p>
            <a:r>
              <a:rPr lang="en-IN" sz="3500" dirty="0"/>
              <a:t> 2100030923</a:t>
            </a:r>
          </a:p>
          <a:p>
            <a:endParaRPr lang="en-IN" sz="3600" dirty="0"/>
          </a:p>
          <a:p>
            <a:r>
              <a:rPr lang="en-IN" sz="3600" dirty="0"/>
              <a:t>2100031023</a:t>
            </a:r>
          </a:p>
          <a:p>
            <a:endParaRPr lang="en-IN" sz="3600" dirty="0"/>
          </a:p>
          <a:p>
            <a:r>
              <a:rPr lang="en-IN" sz="3600" dirty="0"/>
              <a:t>2100030954</a:t>
            </a:r>
          </a:p>
        </p:txBody>
      </p:sp>
    </p:spTree>
    <p:extLst>
      <p:ext uri="{BB962C8B-B14F-4D97-AF65-F5344CB8AC3E}">
        <p14:creationId xmlns:p14="http://schemas.microsoft.com/office/powerpoint/2010/main" val="373352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 TRAVEL</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18" name="TextBox 17">
            <a:extLst>
              <a:ext uri="{FF2B5EF4-FFF2-40B4-BE49-F238E27FC236}">
                <a16:creationId xmlns:a16="http://schemas.microsoft.com/office/drawing/2014/main" id="{C865A6A1-CE95-4654-F9B1-DC33DFFFC393}"/>
              </a:ext>
            </a:extLst>
          </p:cNvPr>
          <p:cNvSpPr txBox="1"/>
          <p:nvPr/>
        </p:nvSpPr>
        <p:spPr>
          <a:xfrm>
            <a:off x="831312" y="1913903"/>
            <a:ext cx="11078817" cy="2308324"/>
          </a:xfrm>
          <a:prstGeom prst="rect">
            <a:avLst/>
          </a:prstGeom>
          <a:noFill/>
        </p:spPr>
        <p:txBody>
          <a:bodyPr wrap="square" rtlCol="0">
            <a:spAutoFit/>
          </a:bodyPr>
          <a:lstStyle/>
          <a:p>
            <a:r>
              <a:rPr lang="en-US" sz="2400" b="1" i="0" dirty="0">
                <a:solidFill>
                  <a:schemeClr val="bg1"/>
                </a:solidFill>
                <a:effectLst/>
                <a:latin typeface="Century Schoolbook" panose="02040604050505020304" pitchFamily="18" charset="0"/>
              </a:rPr>
              <a:t>Travel</a:t>
            </a:r>
            <a:r>
              <a:rPr lang="en-US" sz="2400" b="0" i="0" dirty="0">
                <a:solidFill>
                  <a:schemeClr val="bg1"/>
                </a:solidFill>
                <a:effectLst/>
                <a:latin typeface="Century Schoolbook" panose="02040604050505020304" pitchFamily="18" charset="0"/>
              </a:rPr>
              <a:t> is the movement of people between distant geographical </a:t>
            </a:r>
            <a:r>
              <a:rPr lang="en-US" sz="2400" dirty="0">
                <a:solidFill>
                  <a:schemeClr val="bg1"/>
                </a:solidFill>
                <a:latin typeface="Century Schoolbook" panose="02040604050505020304" pitchFamily="18" charset="0"/>
              </a:rPr>
              <a:t>locations </a:t>
            </a:r>
            <a:r>
              <a:rPr lang="en-US" sz="2400" b="0" i="0" dirty="0">
                <a:solidFill>
                  <a:schemeClr val="bg1"/>
                </a:solidFill>
                <a:effectLst/>
                <a:latin typeface="Century Schoolbook" panose="02040604050505020304" pitchFamily="18" charset="0"/>
              </a:rPr>
              <a:t>. Travel can be done by </a:t>
            </a:r>
            <a:r>
              <a:rPr lang="en-US" sz="2400" dirty="0">
                <a:solidFill>
                  <a:schemeClr val="bg1"/>
                </a:solidFill>
                <a:latin typeface="Century Schoolbook" panose="02040604050505020304" pitchFamily="18" charset="0"/>
              </a:rPr>
              <a:t>foot</a:t>
            </a:r>
            <a:r>
              <a:rPr lang="en-US" sz="2400" b="0" i="0" dirty="0">
                <a:solidFill>
                  <a:schemeClr val="bg1"/>
                </a:solidFill>
                <a:effectLst/>
                <a:latin typeface="Century Schoolbook" panose="02040604050505020304" pitchFamily="18" charset="0"/>
              </a:rPr>
              <a:t>, </a:t>
            </a:r>
            <a:r>
              <a:rPr lang="en-US" sz="2400" dirty="0">
                <a:solidFill>
                  <a:schemeClr val="bg1"/>
                </a:solidFill>
                <a:latin typeface="Century Schoolbook" panose="02040604050505020304" pitchFamily="18" charset="0"/>
              </a:rPr>
              <a:t>bicycle</a:t>
            </a:r>
            <a:r>
              <a:rPr lang="en-US" sz="2400" b="0" i="0" dirty="0">
                <a:solidFill>
                  <a:schemeClr val="bg1"/>
                </a:solidFill>
                <a:effectLst/>
                <a:latin typeface="Century Schoolbook" panose="02040604050505020304" pitchFamily="18" charset="0"/>
              </a:rPr>
              <a:t>, </a:t>
            </a:r>
            <a:r>
              <a:rPr lang="en-US" sz="2400" dirty="0">
                <a:solidFill>
                  <a:schemeClr val="bg1"/>
                </a:solidFill>
                <a:latin typeface="Century Schoolbook" panose="02040604050505020304" pitchFamily="18" charset="0"/>
              </a:rPr>
              <a:t>automobile</a:t>
            </a:r>
            <a:r>
              <a:rPr lang="en-US" sz="2400" b="0" i="0" dirty="0">
                <a:solidFill>
                  <a:schemeClr val="bg1"/>
                </a:solidFill>
                <a:effectLst/>
                <a:latin typeface="Century Schoolbook" panose="02040604050505020304" pitchFamily="18" charset="0"/>
              </a:rPr>
              <a:t>, </a:t>
            </a:r>
            <a:r>
              <a:rPr lang="en-US" sz="2400" dirty="0">
                <a:solidFill>
                  <a:schemeClr val="bg1"/>
                </a:solidFill>
                <a:latin typeface="Century Schoolbook" panose="02040604050505020304" pitchFamily="18" charset="0"/>
              </a:rPr>
              <a:t>train</a:t>
            </a:r>
            <a:r>
              <a:rPr lang="en-US" sz="2400" b="0" i="0" dirty="0">
                <a:solidFill>
                  <a:schemeClr val="bg1"/>
                </a:solidFill>
                <a:effectLst/>
                <a:latin typeface="Century Schoolbook" panose="02040604050505020304" pitchFamily="18" charset="0"/>
              </a:rPr>
              <a:t>, </a:t>
            </a:r>
            <a:r>
              <a:rPr lang="en-US" sz="2400" dirty="0">
                <a:solidFill>
                  <a:schemeClr val="bg1"/>
                </a:solidFill>
                <a:latin typeface="Century Schoolbook" panose="02040604050505020304" pitchFamily="18" charset="0"/>
              </a:rPr>
              <a:t>boat</a:t>
            </a:r>
            <a:r>
              <a:rPr lang="en-US" sz="2400" b="0" i="0" dirty="0">
                <a:solidFill>
                  <a:schemeClr val="bg1"/>
                </a:solidFill>
                <a:effectLst/>
                <a:latin typeface="Century Schoolbook" panose="02040604050505020304" pitchFamily="18" charset="0"/>
              </a:rPr>
              <a:t>, </a:t>
            </a:r>
            <a:r>
              <a:rPr lang="en-US" sz="2400" dirty="0">
                <a:solidFill>
                  <a:schemeClr val="bg1"/>
                </a:solidFill>
                <a:latin typeface="Century Schoolbook" panose="02040604050505020304" pitchFamily="18" charset="0"/>
              </a:rPr>
              <a:t>bus</a:t>
            </a:r>
            <a:r>
              <a:rPr lang="en-US" sz="2400" b="0" i="0" dirty="0">
                <a:solidFill>
                  <a:schemeClr val="bg1"/>
                </a:solidFill>
                <a:effectLst/>
                <a:latin typeface="Century Schoolbook" panose="02040604050505020304" pitchFamily="18" charset="0"/>
              </a:rPr>
              <a:t>, </a:t>
            </a:r>
            <a:r>
              <a:rPr lang="en-US" sz="2400" dirty="0">
                <a:solidFill>
                  <a:schemeClr val="bg1"/>
                </a:solidFill>
                <a:latin typeface="Century Schoolbook" panose="02040604050505020304" pitchFamily="18" charset="0"/>
              </a:rPr>
              <a:t>airplane</a:t>
            </a:r>
            <a:r>
              <a:rPr lang="en-US" sz="2400" b="0" i="0" dirty="0">
                <a:solidFill>
                  <a:schemeClr val="bg1"/>
                </a:solidFill>
                <a:effectLst/>
                <a:latin typeface="Century Schoolbook" panose="02040604050505020304" pitchFamily="18" charset="0"/>
              </a:rPr>
              <a:t>, </a:t>
            </a:r>
            <a:r>
              <a:rPr lang="en-US" sz="2400" dirty="0">
                <a:solidFill>
                  <a:schemeClr val="bg1"/>
                </a:solidFill>
                <a:latin typeface="Century Schoolbook" panose="02040604050505020304" pitchFamily="18" charset="0"/>
              </a:rPr>
              <a:t>ship</a:t>
            </a:r>
            <a:r>
              <a:rPr lang="en-US" sz="2400" b="0" i="0" dirty="0">
                <a:solidFill>
                  <a:schemeClr val="bg1"/>
                </a:solidFill>
                <a:effectLst/>
                <a:latin typeface="Century Schoolbook" panose="02040604050505020304" pitchFamily="18" charset="0"/>
              </a:rPr>
              <a:t> or other means, with or without luggage, and can be one way or round trip . Travel can also include relatively short stays between successive movements, as in the case of </a:t>
            </a:r>
            <a:r>
              <a:rPr lang="en-US" sz="2400" dirty="0">
                <a:solidFill>
                  <a:schemeClr val="bg1"/>
                </a:solidFill>
                <a:latin typeface="Century Schoolbook" panose="02040604050505020304" pitchFamily="18" charset="0"/>
              </a:rPr>
              <a:t>tourism</a:t>
            </a:r>
            <a:r>
              <a:rPr lang="en-US" sz="2400" b="0" i="0" dirty="0">
                <a:solidFill>
                  <a:schemeClr val="bg1"/>
                </a:solidFill>
                <a:effectLst/>
                <a:latin typeface="Century Schoolbook" panose="02040604050505020304" pitchFamily="18" charset="0"/>
              </a:rPr>
              <a:t>.</a:t>
            </a:r>
          </a:p>
        </p:txBody>
      </p:sp>
      <p:pic>
        <p:nvPicPr>
          <p:cNvPr id="20" name="Picture 19">
            <a:extLst>
              <a:ext uri="{FF2B5EF4-FFF2-40B4-BE49-F238E27FC236}">
                <a16:creationId xmlns:a16="http://schemas.microsoft.com/office/drawing/2014/main" id="{C2E5061A-7C8F-4161-2973-7100D0A245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26947" y="4252938"/>
            <a:ext cx="4526853" cy="2179321"/>
          </a:xfrm>
          <a:prstGeom prst="rect">
            <a:avLst/>
          </a:prstGeom>
        </p:spPr>
      </p:pic>
      <p:sp>
        <p:nvSpPr>
          <p:cNvPr id="21" name="TextBox 20">
            <a:extLst>
              <a:ext uri="{FF2B5EF4-FFF2-40B4-BE49-F238E27FC236}">
                <a16:creationId xmlns:a16="http://schemas.microsoft.com/office/drawing/2014/main" id="{F9B640A1-E8E1-5FA9-7270-9B797A9404F8}"/>
              </a:ext>
            </a:extLst>
          </p:cNvPr>
          <p:cNvSpPr txBox="1"/>
          <p:nvPr/>
        </p:nvSpPr>
        <p:spPr>
          <a:xfrm>
            <a:off x="4187688" y="6614487"/>
            <a:ext cx="5168347" cy="230832"/>
          </a:xfrm>
          <a:prstGeom prst="rect">
            <a:avLst/>
          </a:prstGeom>
          <a:noFill/>
        </p:spPr>
        <p:txBody>
          <a:bodyPr wrap="square" rtlCol="0">
            <a:spAutoFit/>
          </a:bodyPr>
          <a:lstStyle/>
          <a:p>
            <a:r>
              <a:rPr lang="en-IN" sz="900">
                <a:hlinkClick r:id="rId3" tooltip="https://paul-barford.blogspot.com/2020/03/virus-could-cost-millions-of-tourism.html"/>
              </a:rPr>
              <a:t>This Photo</a:t>
            </a:r>
            <a:r>
              <a:rPr lang="en-IN" sz="900"/>
              <a:t> by Unknown Author is licensed under </a:t>
            </a:r>
            <a:r>
              <a:rPr lang="en-IN" sz="900">
                <a:hlinkClick r:id="rId4" tooltip="https://creativecommons.org/licenses/by-nd/3.0/"/>
              </a:rPr>
              <a:t>CC BY-ND</a:t>
            </a:r>
            <a:endParaRPr lang="en-IN" sz="900"/>
          </a:p>
        </p:txBody>
      </p:sp>
    </p:spTree>
    <p:extLst>
      <p:ext uri="{BB962C8B-B14F-4D97-AF65-F5344CB8AC3E}">
        <p14:creationId xmlns:p14="http://schemas.microsoft.com/office/powerpoint/2010/main" val="18768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lstStyle/>
          <a:p>
            <a:r>
              <a:rPr lang="en-US" dirty="0"/>
              <a:t>SURVEY</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      -On how often do people travel.</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4</a:t>
            </a:fld>
            <a:endParaRPr lang="en-US" dirty="0"/>
          </a:p>
        </p:txBody>
      </p:sp>
      <p:pic>
        <p:nvPicPr>
          <p:cNvPr id="3074" name="Picture 2" descr="Forms response chart. Question title: How often do you travel ?. Number of responses: 71 responses.">
            <a:extLst>
              <a:ext uri="{FF2B5EF4-FFF2-40B4-BE49-F238E27FC236}">
                <a16:creationId xmlns:a16="http://schemas.microsoft.com/office/drawing/2014/main" id="{2155D6FA-5703-F603-6CFD-62367A14F9AE}"/>
              </a:ext>
            </a:extLst>
          </p:cNvPr>
          <p:cNvPicPr>
            <a:picLocks noGrp="1" noChangeAspect="1" noChangeArrowheads="1"/>
          </p:cNvPicPr>
          <p:nvPr>
            <p:ph type="chart" sz="quarter" idx="32"/>
          </p:nvPr>
        </p:nvPicPr>
        <p:blipFill>
          <a:blip r:embed="rId2">
            <a:extLst>
              <a:ext uri="{28A0092B-C50C-407E-A947-70E740481C1C}">
                <a14:useLocalDpi xmlns:a14="http://schemas.microsoft.com/office/drawing/2010/main" val="0"/>
              </a:ext>
            </a:extLst>
          </a:blip>
          <a:srcRect/>
          <a:stretch>
            <a:fillRect/>
          </a:stretch>
        </p:blipFill>
        <p:spPr bwMode="auto">
          <a:xfrm>
            <a:off x="5611907" y="1798008"/>
            <a:ext cx="565458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109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 TOURISM</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18" name="TextBox 17">
            <a:extLst>
              <a:ext uri="{FF2B5EF4-FFF2-40B4-BE49-F238E27FC236}">
                <a16:creationId xmlns:a16="http://schemas.microsoft.com/office/drawing/2014/main" id="{C865A6A1-CE95-4654-F9B1-DC33DFFFC393}"/>
              </a:ext>
            </a:extLst>
          </p:cNvPr>
          <p:cNvSpPr txBox="1"/>
          <p:nvPr/>
        </p:nvSpPr>
        <p:spPr>
          <a:xfrm>
            <a:off x="831312" y="1913903"/>
            <a:ext cx="11078817" cy="1200329"/>
          </a:xfrm>
          <a:prstGeom prst="rect">
            <a:avLst/>
          </a:prstGeom>
          <a:noFill/>
        </p:spPr>
        <p:txBody>
          <a:bodyPr wrap="square" rtlCol="0">
            <a:spAutoFit/>
          </a:bodyPr>
          <a:lstStyle/>
          <a:p>
            <a:r>
              <a:rPr lang="en-US" sz="2400" b="0" i="0" dirty="0">
                <a:solidFill>
                  <a:schemeClr val="bg1"/>
                </a:solidFill>
                <a:effectLst/>
                <a:latin typeface="Century Schoolbook" panose="02040604050505020304" pitchFamily="18" charset="0"/>
              </a:rPr>
              <a:t>Tourism is </a:t>
            </a:r>
            <a:r>
              <a:rPr lang="en-US" sz="2400" i="0" dirty="0">
                <a:solidFill>
                  <a:schemeClr val="bg1"/>
                </a:solidFill>
                <a:effectLst/>
                <a:latin typeface="Century Schoolbook" panose="02040604050505020304" pitchFamily="18" charset="0"/>
              </a:rPr>
              <a:t>a social, cultural and economic phenomenon which entails the movement of people to countries or places outside their usual environment for personal or business/professional purposes</a:t>
            </a:r>
            <a:r>
              <a:rPr lang="en-US" sz="2400" i="0" dirty="0">
                <a:solidFill>
                  <a:schemeClr val="bg1"/>
                </a:solidFill>
                <a:effectLst/>
                <a:latin typeface="arial" panose="020B0604020202020204" pitchFamily="34" charset="0"/>
              </a:rPr>
              <a:t>.</a:t>
            </a:r>
            <a:endParaRPr lang="en-IN" sz="2400" dirty="0">
              <a:solidFill>
                <a:schemeClr val="bg1"/>
              </a:solidFill>
              <a:latin typeface="Century Schoolbook" panose="02040604050505020304" pitchFamily="18" charset="0"/>
            </a:endParaRPr>
          </a:p>
        </p:txBody>
      </p:sp>
      <p:pic>
        <p:nvPicPr>
          <p:cNvPr id="2050" name="Picture 2" descr="Gostudy.net Information on career, study, financial aid and subject choices">
            <a:extLst>
              <a:ext uri="{FF2B5EF4-FFF2-40B4-BE49-F238E27FC236}">
                <a16:creationId xmlns:a16="http://schemas.microsoft.com/office/drawing/2014/main" id="{1758A7F2-D7DF-68AD-1545-0C1F8C978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463" y="3326296"/>
            <a:ext cx="4435337" cy="297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85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lstStyle/>
          <a:p>
            <a:r>
              <a:rPr lang="en-US" dirty="0"/>
              <a:t>SURVEY</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      -On what mode of     transportation people prefer to travel  the most.</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6</a:t>
            </a:fld>
            <a:endParaRPr lang="en-US" dirty="0"/>
          </a:p>
        </p:txBody>
      </p:sp>
      <p:pic>
        <p:nvPicPr>
          <p:cNvPr id="1028" name="Picture 4" descr="Forms response chart. Question title: What mode of transportation do you prefer ?. Number of responses: 71 responses.">
            <a:extLst>
              <a:ext uri="{FF2B5EF4-FFF2-40B4-BE49-F238E27FC236}">
                <a16:creationId xmlns:a16="http://schemas.microsoft.com/office/drawing/2014/main" id="{A054A562-F1E1-101A-40B3-E5617F3F505B}"/>
              </a:ext>
            </a:extLst>
          </p:cNvPr>
          <p:cNvPicPr>
            <a:picLocks noGrp="1" noChangeAspect="1" noChangeArrowheads="1"/>
          </p:cNvPicPr>
          <p:nvPr>
            <p:ph type="chart" sz="quarter" idx="32"/>
          </p:nvPr>
        </p:nvPicPr>
        <p:blipFill>
          <a:blip r:embed="rId2">
            <a:extLst>
              <a:ext uri="{28A0092B-C50C-407E-A947-70E740481C1C}">
                <a14:useLocalDpi xmlns:a14="http://schemas.microsoft.com/office/drawing/2010/main" val="0"/>
              </a:ext>
            </a:extLst>
          </a:blip>
          <a:srcRect/>
          <a:stretch>
            <a:fillRect/>
          </a:stretch>
        </p:blipFill>
        <p:spPr bwMode="auto">
          <a:xfrm>
            <a:off x="5355675" y="1722783"/>
            <a:ext cx="6228865" cy="355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7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 HOSPITALITY</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
        <p:nvSpPr>
          <p:cNvPr id="18" name="TextBox 17">
            <a:extLst>
              <a:ext uri="{FF2B5EF4-FFF2-40B4-BE49-F238E27FC236}">
                <a16:creationId xmlns:a16="http://schemas.microsoft.com/office/drawing/2014/main" id="{C865A6A1-CE95-4654-F9B1-DC33DFFFC393}"/>
              </a:ext>
            </a:extLst>
          </p:cNvPr>
          <p:cNvSpPr txBox="1"/>
          <p:nvPr/>
        </p:nvSpPr>
        <p:spPr>
          <a:xfrm>
            <a:off x="831312" y="1913903"/>
            <a:ext cx="11078817" cy="1938992"/>
          </a:xfrm>
          <a:prstGeom prst="rect">
            <a:avLst/>
          </a:prstGeom>
          <a:noFill/>
        </p:spPr>
        <p:txBody>
          <a:bodyPr wrap="square" rtlCol="0">
            <a:spAutoFit/>
          </a:bodyPr>
          <a:lstStyle/>
          <a:p>
            <a:r>
              <a:rPr lang="en-US" sz="2400" b="1" i="0" dirty="0">
                <a:solidFill>
                  <a:schemeClr val="bg1"/>
                </a:solidFill>
                <a:effectLst/>
                <a:latin typeface="Century Schoolbook" panose="02040604050505020304" pitchFamily="18" charset="0"/>
                <a:cs typeface="Arial" panose="020B0604020202020204" pitchFamily="34" charset="0"/>
              </a:rPr>
              <a:t>Hospitality</a:t>
            </a:r>
            <a:r>
              <a:rPr lang="en-US" sz="2400" b="0" i="0" dirty="0">
                <a:solidFill>
                  <a:schemeClr val="bg1"/>
                </a:solidFill>
                <a:effectLst/>
                <a:latin typeface="Century Schoolbook" panose="02040604050505020304" pitchFamily="18" charset="0"/>
                <a:cs typeface="Arial" panose="020B0604020202020204" pitchFamily="34" charset="0"/>
              </a:rPr>
              <a:t> is the relationship between a guest and a host, wherein the host receives the guest with some amount of goodwill, including the reception and entertainment of guests, visitors, or strangers</a:t>
            </a:r>
            <a:r>
              <a:rPr lang="en-US" sz="2400" dirty="0">
                <a:solidFill>
                  <a:schemeClr val="bg1"/>
                </a:solidFill>
                <a:latin typeface="Century Schoolbook" panose="02040604050505020304" pitchFamily="18" charset="0"/>
                <a:cs typeface="Arial" panose="020B0604020202020204" pitchFamily="34" charset="0"/>
              </a:rPr>
              <a:t>.</a:t>
            </a:r>
            <a:r>
              <a:rPr lang="en-US" sz="2400" b="0" i="0" dirty="0">
                <a:solidFill>
                  <a:srgbClr val="202122"/>
                </a:solidFill>
                <a:effectLst/>
                <a:latin typeface="Arial" panose="020B0604020202020204" pitchFamily="34" charset="0"/>
              </a:rPr>
              <a:t>  </a:t>
            </a:r>
            <a:r>
              <a:rPr lang="en-US" sz="2400" b="0" i="0" dirty="0">
                <a:solidFill>
                  <a:schemeClr val="bg1"/>
                </a:solidFill>
                <a:effectLst/>
                <a:latin typeface="Century Schoolbook" panose="02040604050505020304" pitchFamily="18" charset="0"/>
              </a:rPr>
              <a:t>Hospitality is also the way people treat others, that is, the service of welcoming receiving guests for example in hotels.</a:t>
            </a:r>
            <a:endParaRPr lang="en-IN" sz="2400" dirty="0">
              <a:solidFill>
                <a:schemeClr val="bg1"/>
              </a:solidFill>
              <a:latin typeface="Century Schoolbook" panose="02040604050505020304" pitchFamily="18" charset="0"/>
            </a:endParaRPr>
          </a:p>
        </p:txBody>
      </p:sp>
      <p:pic>
        <p:nvPicPr>
          <p:cNvPr id="4098" name="Picture 2" descr="How To Foster Employee Engagement In The Hospitality Industry?">
            <a:extLst>
              <a:ext uri="{FF2B5EF4-FFF2-40B4-BE49-F238E27FC236}">
                <a16:creationId xmlns:a16="http://schemas.microsoft.com/office/drawing/2014/main" id="{25C00DBC-B361-FC11-4E9A-99DB2FFF0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338" y="3485170"/>
            <a:ext cx="5015948" cy="263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560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lstStyle/>
          <a:p>
            <a:r>
              <a:rPr lang="en-US" dirty="0"/>
              <a:t>SURVEY</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      -On hospitality really important?</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8</a:t>
            </a:fld>
            <a:endParaRPr lang="en-US" dirty="0"/>
          </a:p>
        </p:txBody>
      </p:sp>
      <p:pic>
        <p:nvPicPr>
          <p:cNvPr id="5122" name="Picture 2" descr="Forms response chart. Question title: Do you think hospitality is important? If yes, write your reasons. Number of responses: 65 responses.">
            <a:extLst>
              <a:ext uri="{FF2B5EF4-FFF2-40B4-BE49-F238E27FC236}">
                <a16:creationId xmlns:a16="http://schemas.microsoft.com/office/drawing/2014/main" id="{EE8C5CE0-48A5-C733-C18D-8D78E7FE859C}"/>
              </a:ext>
            </a:extLst>
          </p:cNvPr>
          <p:cNvPicPr>
            <a:picLocks noGrp="1" noChangeAspect="1" noChangeArrowheads="1"/>
          </p:cNvPicPr>
          <p:nvPr>
            <p:ph type="chart" sz="quarter" idx="32"/>
          </p:nvPr>
        </p:nvPicPr>
        <p:blipFill>
          <a:blip r:embed="rId2">
            <a:extLst>
              <a:ext uri="{28A0092B-C50C-407E-A947-70E740481C1C}">
                <a14:useLocalDpi xmlns:a14="http://schemas.microsoft.com/office/drawing/2010/main" val="0"/>
              </a:ext>
            </a:extLst>
          </a:blip>
          <a:srcRect/>
          <a:stretch>
            <a:fillRect/>
          </a:stretch>
        </p:blipFill>
        <p:spPr bwMode="auto">
          <a:xfrm>
            <a:off x="5923722" y="2081624"/>
            <a:ext cx="5751443" cy="288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795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Travel, Tourism and hospitality</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
        <p:nvSpPr>
          <p:cNvPr id="18" name="TextBox 17">
            <a:extLst>
              <a:ext uri="{FF2B5EF4-FFF2-40B4-BE49-F238E27FC236}">
                <a16:creationId xmlns:a16="http://schemas.microsoft.com/office/drawing/2014/main" id="{C865A6A1-CE95-4654-F9B1-DC33DFFFC393}"/>
              </a:ext>
            </a:extLst>
          </p:cNvPr>
          <p:cNvSpPr txBox="1"/>
          <p:nvPr/>
        </p:nvSpPr>
        <p:spPr>
          <a:xfrm>
            <a:off x="725295" y="2061846"/>
            <a:ext cx="11078817" cy="4154984"/>
          </a:xfrm>
          <a:prstGeom prst="rect">
            <a:avLst/>
          </a:prstGeom>
          <a:noFill/>
        </p:spPr>
        <p:txBody>
          <a:bodyPr wrap="square" rtlCol="0">
            <a:spAutoFit/>
          </a:bodyPr>
          <a:lstStyle/>
          <a:p>
            <a:r>
              <a:rPr lang="en-US" sz="2400" b="0" i="0" dirty="0">
                <a:solidFill>
                  <a:schemeClr val="bg1"/>
                </a:solidFill>
                <a:effectLst/>
                <a:latin typeface="Century Schoolbook" panose="02040604050505020304" pitchFamily="18" charset="0"/>
              </a:rPr>
              <a:t>The travel and tourism industry does not sell one specific product, rather, it incorporates many industries. These include leisure travel, business travel, accommodation, food and drink services, and more. Within these industries there are many markets such as hotels, short-term rentals, cruises, meetings and events, and the online travel market . </a:t>
            </a:r>
          </a:p>
          <a:p>
            <a:pPr algn="l" fontAlgn="base"/>
            <a:r>
              <a:rPr lang="en-US" sz="2400" b="0" i="0" dirty="0">
                <a:solidFill>
                  <a:schemeClr val="bg1"/>
                </a:solidFill>
                <a:effectLst/>
                <a:latin typeface="Century Schoolbook" panose="02040604050505020304" pitchFamily="18" charset="0"/>
              </a:rPr>
              <a:t>It simply includes:  </a:t>
            </a:r>
          </a:p>
          <a:p>
            <a:pPr marL="3086100" lvl="6" indent="-342900" fontAlgn="base">
              <a:buFont typeface="Arial" panose="020B0604020202020204" pitchFamily="34" charset="0"/>
              <a:buChar char="•"/>
            </a:pPr>
            <a:r>
              <a:rPr lang="en-US" sz="2400" dirty="0">
                <a:solidFill>
                  <a:schemeClr val="bg1"/>
                </a:solidFill>
                <a:latin typeface="Century Schoolbook" panose="02040604050505020304" pitchFamily="18" charset="0"/>
              </a:rPr>
              <a:t>Accommodation</a:t>
            </a:r>
            <a:endParaRPr lang="en-US" sz="2400" b="0" i="0" dirty="0">
              <a:solidFill>
                <a:schemeClr val="bg1"/>
              </a:solidFill>
              <a:effectLst/>
              <a:latin typeface="Century Schoolbook" panose="02040604050505020304" pitchFamily="18" charset="0"/>
            </a:endParaRPr>
          </a:p>
          <a:p>
            <a:pPr lvl="6" fontAlgn="base">
              <a:buFont typeface="Arial" panose="020B0604020202020204" pitchFamily="34" charset="0"/>
              <a:buChar char="•"/>
            </a:pPr>
            <a:r>
              <a:rPr lang="en-US" sz="2400" dirty="0">
                <a:solidFill>
                  <a:schemeClr val="bg1"/>
                </a:solidFill>
                <a:latin typeface="Century Schoolbook" panose="02040604050505020304" pitchFamily="18" charset="0"/>
              </a:rPr>
              <a:t>   Business Travel</a:t>
            </a:r>
            <a:endParaRPr lang="en-US" sz="2400" b="0" i="0" dirty="0">
              <a:solidFill>
                <a:schemeClr val="bg1"/>
              </a:solidFill>
              <a:effectLst/>
              <a:latin typeface="Century Schoolbook" panose="02040604050505020304" pitchFamily="18" charset="0"/>
            </a:endParaRPr>
          </a:p>
          <a:p>
            <a:pPr lvl="6" fontAlgn="base">
              <a:buFont typeface="Arial" panose="020B0604020202020204" pitchFamily="34" charset="0"/>
              <a:buChar char="•"/>
            </a:pPr>
            <a:r>
              <a:rPr lang="en-US" sz="2400" dirty="0">
                <a:solidFill>
                  <a:schemeClr val="bg1"/>
                </a:solidFill>
                <a:latin typeface="Century Schoolbook" panose="02040604050505020304" pitchFamily="18" charset="0"/>
              </a:rPr>
              <a:t>   Food &amp; Drink Services</a:t>
            </a:r>
            <a:endParaRPr lang="en-US" sz="2400" b="0" i="0" dirty="0">
              <a:solidFill>
                <a:schemeClr val="bg1"/>
              </a:solidFill>
              <a:effectLst/>
              <a:latin typeface="Century Schoolbook" panose="02040604050505020304" pitchFamily="18" charset="0"/>
            </a:endParaRPr>
          </a:p>
          <a:p>
            <a:pPr lvl="6" fontAlgn="base">
              <a:buFont typeface="Arial" panose="020B0604020202020204" pitchFamily="34" charset="0"/>
              <a:buChar char="•"/>
            </a:pPr>
            <a:r>
              <a:rPr lang="en-US" sz="2400" dirty="0">
                <a:solidFill>
                  <a:schemeClr val="bg1"/>
                </a:solidFill>
                <a:latin typeface="Century Schoolbook" panose="02040604050505020304" pitchFamily="18" charset="0"/>
              </a:rPr>
              <a:t>   Leisure Travel</a:t>
            </a:r>
            <a:endParaRPr lang="en-US" sz="2400" b="0" i="0" dirty="0">
              <a:solidFill>
                <a:schemeClr val="bg1"/>
              </a:solidFill>
              <a:effectLst/>
              <a:latin typeface="Century Schoolbook" panose="02040604050505020304" pitchFamily="18" charset="0"/>
            </a:endParaRPr>
          </a:p>
          <a:p>
            <a:endParaRPr lang="en-IN" sz="2400" dirty="0">
              <a:solidFill>
                <a:schemeClr val="bg1"/>
              </a:solidFill>
              <a:latin typeface="Century Schoolbook" panose="02040604050505020304" pitchFamily="18" charset="0"/>
            </a:endParaRPr>
          </a:p>
        </p:txBody>
      </p:sp>
    </p:spTree>
    <p:extLst>
      <p:ext uri="{BB962C8B-B14F-4D97-AF65-F5344CB8AC3E}">
        <p14:creationId xmlns:p14="http://schemas.microsoft.com/office/powerpoint/2010/main" val="90183963"/>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69</TotalTime>
  <Words>335</Words>
  <Application>Microsoft Office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vt:lpstr>
      <vt:lpstr>Calibri</vt:lpstr>
      <vt:lpstr>Century Schoolbook</vt:lpstr>
      <vt:lpstr>Franklin Gothic Book</vt:lpstr>
      <vt:lpstr>Gill Sans MT</vt:lpstr>
      <vt:lpstr>Office Theme</vt:lpstr>
      <vt:lpstr>TRAVEL TOURISM AND HOSPITALITY</vt:lpstr>
      <vt:lpstr>TEAM MEMBERS</vt:lpstr>
      <vt:lpstr> TRAVEL</vt:lpstr>
      <vt:lpstr>SURVEY</vt:lpstr>
      <vt:lpstr> TOURISM</vt:lpstr>
      <vt:lpstr>SURVEY</vt:lpstr>
      <vt:lpstr> HOSPITALITY</vt:lpstr>
      <vt:lpstr>SURVEY</vt:lpstr>
      <vt:lpstr>Travel, Tourism and hospitality</vt:lpstr>
      <vt:lpstr>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TOURISM AND HOSPITALITY</dc:title>
  <dc:creator>MyPc</dc:creator>
  <cp:lastModifiedBy>likith syamala</cp:lastModifiedBy>
  <cp:revision>2</cp:revision>
  <dcterms:created xsi:type="dcterms:W3CDTF">2022-09-10T12:00:10Z</dcterms:created>
  <dcterms:modified xsi:type="dcterms:W3CDTF">2022-09-10T14:09:24Z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